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Slab"/>
      <p:regular r:id="rId29"/>
      <p:bold r:id="rId30"/>
    </p:embeddedFon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Mary Beth Schoening"/>
  <p:cmAuthor clrIdx="1" id="1" initials="" lastIdx="1" name="Анонимный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Slab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font" Target="fonts/RobotoSlab-bold.fntdata"/><Relationship Id="rId11" Type="http://schemas.openxmlformats.org/officeDocument/2006/relationships/slide" Target="slides/slide5.xml"/><Relationship Id="rId33" Type="http://schemas.openxmlformats.org/officeDocument/2006/relationships/font" Target="fonts/Roboto-italic.fntdata"/><Relationship Id="rId10" Type="http://schemas.openxmlformats.org/officeDocument/2006/relationships/slide" Target="slides/slide4.xml"/><Relationship Id="rId32" Type="http://schemas.openxmlformats.org/officeDocument/2006/relationships/font" Target="fonts/Robo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4-05T14:52:53.583">
    <p:pos x="6000" y="0"/>
    <p:text>hey - NICE PROGRESS ON YOUR PRESENTATION! looks great!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20-04-05T14:54:50.491">
    <p:pos x="6000" y="0"/>
    <p:text>i think a key concept to communicate is that the cause of this is lack of  validated/solid forecasting - that is the connection to your solution.  Fear based vs. logic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" dt="2020-04-05T00:21:55.354">
    <p:pos x="6000" y="0"/>
    <p:text>i think you need to address some of the big obstacles up front - how do you manage shortages when everyone wants supplies?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2e55b5e7e_8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2e55b5e7e_8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Message: 1/ free to help covid impacted hospital access 2/ keep refining value proposition to hospital (this crisis showed that a lot of the situations can be helped)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Our GTM strategy is to offer the product at 100% discount for the first 12 months, we will absorb the COGS and Operating costs associated with the product. We believe that this is </a:t>
            </a:r>
            <a:r>
              <a:rPr lang="en"/>
              <a:t>important</a:t>
            </a:r>
            <a:r>
              <a:rPr lang="en"/>
              <a:t> in the current state, and we have done prelim analysis this is a cheap way for us to acquire customers fast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can break even in 2021 (24 months), even after factoring churn of 25%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believe that even in a post Covid world we can still bring value to the hospitals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2e55b5e7e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2e55b5e7e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2e55b5e7e_1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2e55b5e7e_1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2b2b1d2bc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2b2b1d2bc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2e55b5e7e_13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2e55b5e7e_13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2e55b5e7e_2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2e55b5e7e_2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message: 1/ hospital supply chain broken 2/ products have become inelastic 3/ we are not </a:t>
            </a:r>
            <a:r>
              <a:rPr lang="en"/>
              <a:t>doing</a:t>
            </a:r>
            <a:r>
              <a:rPr lang="en"/>
              <a:t> enough to protect our front 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Key message 64% responded to hoarding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Huge price increases due to competition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are not doing enough to protect our front line, in Italy 9% of cases are healthcare workeres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2e55b5e7e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2e55b5e7e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message: 1/ Most competitors are focused on an inventory management system 2/ we have predictive tools, can help reduce costs (optimization, economies of scale) 3/ allow access to </a:t>
            </a:r>
            <a:r>
              <a:rPr lang="en"/>
              <a:t>critical</a:t>
            </a:r>
            <a:r>
              <a:rPr lang="en"/>
              <a:t> equipment fast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2e55b5e7e_2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2e55b5e7e_2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message: 1/ launch with consumables first as they are smaller and easier to source 2/ move into more </a:t>
            </a:r>
            <a:r>
              <a:rPr lang="en"/>
              <a:t>critical</a:t>
            </a:r>
            <a:r>
              <a:rPr lang="en"/>
              <a:t> capital equipment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Launch consumables first as they are less critical and allows time to train the model and figure out logistics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Move into capital equipment as this is the most </a:t>
            </a:r>
            <a:r>
              <a:rPr lang="en"/>
              <a:t>critical</a:t>
            </a:r>
            <a:r>
              <a:rPr lang="en"/>
              <a:t> equipment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2e55b5e7e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2e55b5e7e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2e55b5e7e_3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82e55b5e7e_3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messages: 1/ pure exchange in financial terms 2/ offer goods in exchange for goods in the future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2b2b1d2bc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2b2b1d2bc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2e55b5e7e_2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82e55b5e7e_2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2e55b5e7e_4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82e55b5e7e_4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2e55b5e7e_1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2e55b5e7e_1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2e55b5e7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2e55b5e7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message: 1/ Clear hoarding mentality, 2/ they can </a:t>
            </a:r>
            <a:r>
              <a:rPr lang="en"/>
              <a:t>redeploy</a:t>
            </a:r>
            <a:r>
              <a:rPr lang="en"/>
              <a:t> 50% of inventory and also reduce future requests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compared the number of masks requested by 3 states vs the number of COVID cases. This gives us a proxy of how many masks are required per patient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 you can see Florida has requested 38 masks per infected case compared to NYC the </a:t>
            </a:r>
            <a:r>
              <a:rPr lang="en"/>
              <a:t>worst</a:t>
            </a:r>
            <a:r>
              <a:rPr lang="en"/>
              <a:t> </a:t>
            </a:r>
            <a:r>
              <a:rPr lang="en"/>
              <a:t>affected</a:t>
            </a:r>
            <a:r>
              <a:rPr lang="en"/>
              <a:t> area requesting 18 masks per case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analysis highlights 2 points, the most affected areas cant access stock because other states are over ordering, second if the states with excess stock can reduce their levels by 50% it can 1/ reduce demand and 2/ redeploy to areas in need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2e55b5e7e_4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2e55b5e7e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2e55b5e7e_3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2e55b5e7e_3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updated wireframe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2e55b5e7e_4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2e55b5e7e_4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forecast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Celonis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2e55b5e7e_1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2e55b5e7e_1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message: 1/ SuppliesASAP is uniquely positioned to solve the current market </a:t>
            </a:r>
            <a:r>
              <a:rPr lang="en"/>
              <a:t>inefficiency</a:t>
            </a:r>
            <a:r>
              <a:rPr lang="en"/>
              <a:t> 2/ we will build a superior inventory management platform to continue solving healthcare </a:t>
            </a:r>
            <a:r>
              <a:rPr lang="en"/>
              <a:t>pain points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offer an end to end solution for hospitals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Unique p2p solution, tactically positioned to solve the current market </a:t>
            </a:r>
            <a:r>
              <a:rPr lang="en"/>
              <a:t>inefficiencies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Build a superiod AI tool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2e55b5e7e_19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2e55b5e7e_19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messages: 1/ Save lives 2/ redeploy inventory 3/ reduce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Up to 50% of inventory can be redeployed, by </a:t>
            </a:r>
            <a:r>
              <a:rPr lang="en"/>
              <a:t>reallocation</a:t>
            </a:r>
            <a:r>
              <a:rPr lang="en"/>
              <a:t> from those with excess to those with less. As shown in slide 3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Delivery time reduction by 90% from 12 days to 1 day because...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2e55b5e7e_1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2e55b5e7e_1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message: 1/ There is value in our inventory management and marketplace even after COVID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are confident that our inventory management will bring value to hospitals even after covid, hence we </a:t>
            </a:r>
            <a:r>
              <a:rPr lang="en"/>
              <a:t>foresee</a:t>
            </a:r>
            <a:r>
              <a:rPr lang="en"/>
              <a:t> ability to charge a SaaS subscription with financial services to help manage their working capital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also see great potential on other revenue sources such as opening our platform to suppliers (and move towards a more B2B </a:t>
            </a:r>
            <a:r>
              <a:rPr lang="en"/>
              <a:t>marketplace</a:t>
            </a:r>
            <a:r>
              <a:rPr lang="en"/>
              <a:t>) and also the potential to white label product allowing us to see the data to prevent future shortfalls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46.png"/><Relationship Id="rId13" Type="http://schemas.openxmlformats.org/officeDocument/2006/relationships/image" Target="../media/image53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9" Type="http://schemas.openxmlformats.org/officeDocument/2006/relationships/image" Target="../media/image42.png"/><Relationship Id="rId1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43.png"/><Relationship Id="rId7" Type="http://schemas.openxmlformats.org/officeDocument/2006/relationships/image" Target="../media/image50.png"/><Relationship Id="rId8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38.png"/><Relationship Id="rId8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3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40.png"/><Relationship Id="rId6" Type="http://schemas.openxmlformats.org/officeDocument/2006/relationships/image" Target="../media/image34.png"/><Relationship Id="rId7" Type="http://schemas.openxmlformats.org/officeDocument/2006/relationships/hyperlink" Target="http://www.youtube.com/watch?v=w7iw3sYM_n0" TargetMode="External"/><Relationship Id="rId8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222883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SupplyASAP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 critical resources when you need them the most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/>
        </p:nvSpPr>
        <p:spPr>
          <a:xfrm>
            <a:off x="1112975" y="1953925"/>
            <a:ext cx="2195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66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% discount for 12 months of operation, to help impacted hospitals</a:t>
            </a:r>
            <a:b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Keep refining value proposition to hospitals  post-COVID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(new partners, new features)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2"/>
          <p:cNvSpPr txBox="1"/>
          <p:nvPr>
            <p:ph idx="4294967295" type="body"/>
          </p:nvPr>
        </p:nvSpPr>
        <p:spPr>
          <a:xfrm>
            <a:off x="563250" y="1337425"/>
            <a:ext cx="2683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GTM Strategy</a:t>
            </a:r>
            <a:endParaRPr b="1"/>
          </a:p>
        </p:txBody>
      </p:sp>
      <p:sp>
        <p:nvSpPr>
          <p:cNvPr id="205" name="Google Shape;205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Viable business model, with </a:t>
            </a:r>
            <a:r>
              <a:rPr lang="en"/>
              <a:t>ability</a:t>
            </a:r>
            <a:r>
              <a:rPr lang="en"/>
              <a:t> to </a:t>
            </a:r>
            <a:r>
              <a:rPr lang="en"/>
              <a:t>break even</a:t>
            </a:r>
            <a:r>
              <a:rPr lang="en"/>
              <a:t> in 24 months</a:t>
            </a:r>
            <a:endParaRPr/>
          </a:p>
        </p:txBody>
      </p:sp>
      <p:sp>
        <p:nvSpPr>
          <p:cNvPr id="206" name="Google Shape;206;p22"/>
          <p:cNvSpPr txBox="1"/>
          <p:nvPr>
            <p:ph idx="4294967295" type="body"/>
          </p:nvPr>
        </p:nvSpPr>
        <p:spPr>
          <a:xfrm>
            <a:off x="4737525" y="1337425"/>
            <a:ext cx="2683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Financial Forecast</a:t>
            </a:r>
            <a:endParaRPr b="1"/>
          </a:p>
        </p:txBody>
      </p:sp>
      <p:pic>
        <p:nvPicPr>
          <p:cNvPr id="207" name="Google Shape;207;p2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850" y="1768775"/>
            <a:ext cx="4657500" cy="28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00" y="2157050"/>
            <a:ext cx="431725" cy="445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2"/>
          <p:cNvCxnSpPr/>
          <p:nvPr/>
        </p:nvCxnSpPr>
        <p:spPr>
          <a:xfrm>
            <a:off x="3465175" y="1433550"/>
            <a:ext cx="0" cy="3263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0" name="Google Shape;2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796" y="3419475"/>
            <a:ext cx="496475" cy="4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/>
          <p:nvPr/>
        </p:nvSpPr>
        <p:spPr>
          <a:xfrm>
            <a:off x="4361750" y="1801525"/>
            <a:ext cx="873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USD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4211000" y="4632850"/>
            <a:ext cx="44775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Forecast does not include B2B </a:t>
            </a:r>
            <a:r>
              <a:rPr i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marketplace</a:t>
            </a:r>
            <a:r>
              <a:rPr i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and white label potential</a:t>
            </a:r>
            <a:endParaRPr i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Weeks to Launch; 8 Weeks to Scale</a:t>
            </a: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-1810550" y="2482575"/>
            <a:ext cx="1445700" cy="438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Atharvambar &amp; team to do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-1580450" y="1286225"/>
            <a:ext cx="1445700" cy="734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Carlos Q, will this be the implementation slide? If not, shall we have one?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929725" y="2571750"/>
            <a:ext cx="1652700" cy="2148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 txBox="1"/>
          <p:nvPr/>
        </p:nvSpPr>
        <p:spPr>
          <a:xfrm>
            <a:off x="1025025" y="2495525"/>
            <a:ext cx="15276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1 week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2582400" y="2571750"/>
            <a:ext cx="2052000" cy="214800"/>
          </a:xfrm>
          <a:prstGeom prst="roundRect">
            <a:avLst>
              <a:gd fmla="val 50000" name="adj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775" y="1584638"/>
            <a:ext cx="546600" cy="5466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24" name="Google Shape;224;p23"/>
          <p:cNvCxnSpPr>
            <a:stCxn id="223" idx="4"/>
            <a:endCxn id="220" idx="0"/>
          </p:cNvCxnSpPr>
          <p:nvPr/>
        </p:nvCxnSpPr>
        <p:spPr>
          <a:xfrm>
            <a:off x="1756075" y="2131238"/>
            <a:ext cx="0" cy="440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25" name="Google Shape;225;p23"/>
          <p:cNvSpPr txBox="1"/>
          <p:nvPr/>
        </p:nvSpPr>
        <p:spPr>
          <a:xfrm>
            <a:off x="2893413" y="2496713"/>
            <a:ext cx="15276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 weeks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1094150" y="2923800"/>
            <a:ext cx="1445700" cy="14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Further validate solution concept with hospital users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Scope MVP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Further experiment predictive model &amp; process mining 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Build UI and mobile application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3"/>
          <p:cNvSpPr/>
          <p:nvPr/>
        </p:nvSpPr>
        <p:spPr>
          <a:xfrm>
            <a:off x="929725" y="3067400"/>
            <a:ext cx="95400" cy="8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/>
          <p:nvPr/>
        </p:nvSpPr>
        <p:spPr>
          <a:xfrm>
            <a:off x="929725" y="3762327"/>
            <a:ext cx="95400" cy="8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"/>
          <p:cNvSpPr txBox="1"/>
          <p:nvPr/>
        </p:nvSpPr>
        <p:spPr>
          <a:xfrm>
            <a:off x="2791350" y="2923800"/>
            <a:ext cx="1780800" cy="14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Finalize MVP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Arrange partner </a:t>
            </a: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logistics</a:t>
            </a: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platform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Onboard </a:t>
            </a: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50 pilot hospitals and collect data set (for free)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Perform concierge prediction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Launch beta application for feedback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2682325" y="3408018"/>
            <a:ext cx="95400" cy="8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929725" y="3571489"/>
            <a:ext cx="95400" cy="8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2682325" y="3067400"/>
            <a:ext cx="95400" cy="8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>
            <a:off x="2682325" y="3912764"/>
            <a:ext cx="95400" cy="8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>
            <a:off x="4646601" y="2594325"/>
            <a:ext cx="1956000" cy="2148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150" y="1606975"/>
            <a:ext cx="622500" cy="604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36" name="Google Shape;236;p23"/>
          <p:cNvCxnSpPr>
            <a:stCxn id="235" idx="4"/>
            <a:endCxn id="222" idx="0"/>
          </p:cNvCxnSpPr>
          <p:nvPr/>
        </p:nvCxnSpPr>
        <p:spPr>
          <a:xfrm>
            <a:off x="3608400" y="2211175"/>
            <a:ext cx="0" cy="360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7" name="Google Shape;237;p23"/>
          <p:cNvSpPr txBox="1"/>
          <p:nvPr/>
        </p:nvSpPr>
        <p:spPr>
          <a:xfrm>
            <a:off x="1033225" y="1166700"/>
            <a:ext cx="1445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Validate and Scope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2934375" y="1166700"/>
            <a:ext cx="1445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Develop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4901750" y="1166700"/>
            <a:ext cx="14457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Pilot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6605321" y="2594325"/>
            <a:ext cx="1590300" cy="214800"/>
          </a:xfrm>
          <a:prstGeom prst="roundRect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3"/>
          <p:cNvSpPr txBox="1"/>
          <p:nvPr/>
        </p:nvSpPr>
        <p:spPr>
          <a:xfrm>
            <a:off x="6605320" y="1166700"/>
            <a:ext cx="14457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Scale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3"/>
          <p:cNvSpPr txBox="1"/>
          <p:nvPr/>
        </p:nvSpPr>
        <p:spPr>
          <a:xfrm>
            <a:off x="4860788" y="2539113"/>
            <a:ext cx="15276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 weeks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4771850" y="2922130"/>
            <a:ext cx="1445700" cy="14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Pilot P2P exchange 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Improve algorithm &amp; UI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Gather user feedback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Recruit 200 hospitals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3"/>
          <p:cNvSpPr/>
          <p:nvPr/>
        </p:nvSpPr>
        <p:spPr>
          <a:xfrm>
            <a:off x="4634375" y="3033950"/>
            <a:ext cx="95400" cy="8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3"/>
          <p:cNvSpPr/>
          <p:nvPr/>
        </p:nvSpPr>
        <p:spPr>
          <a:xfrm>
            <a:off x="4634375" y="3233895"/>
            <a:ext cx="95400" cy="8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"/>
          <p:cNvSpPr/>
          <p:nvPr/>
        </p:nvSpPr>
        <p:spPr>
          <a:xfrm>
            <a:off x="4634375" y="3579714"/>
            <a:ext cx="95400" cy="8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3"/>
          <p:cNvSpPr/>
          <p:nvPr/>
        </p:nvSpPr>
        <p:spPr>
          <a:xfrm>
            <a:off x="4634375" y="3918369"/>
            <a:ext cx="95400" cy="8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3099" y="1539525"/>
            <a:ext cx="603000" cy="604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49" name="Google Shape;249;p23"/>
          <p:cNvCxnSpPr>
            <a:stCxn id="248" idx="4"/>
            <a:endCxn id="234" idx="0"/>
          </p:cNvCxnSpPr>
          <p:nvPr/>
        </p:nvCxnSpPr>
        <p:spPr>
          <a:xfrm>
            <a:off x="5624599" y="2143725"/>
            <a:ext cx="0" cy="450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50" name="Google Shape;250;p23"/>
          <p:cNvSpPr txBox="1"/>
          <p:nvPr/>
        </p:nvSpPr>
        <p:spPr>
          <a:xfrm>
            <a:off x="6636658" y="2518113"/>
            <a:ext cx="15276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4 weeks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6749920" y="2931930"/>
            <a:ext cx="1445700" cy="14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Scale to expanded user base to 1,000 hospital cross-states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Pilot predictive model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Enhance predictive algorithm and process mining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6666650" y="3033950"/>
            <a:ext cx="95400" cy="8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"/>
          <p:cNvSpPr/>
          <p:nvPr/>
        </p:nvSpPr>
        <p:spPr>
          <a:xfrm>
            <a:off x="6666650" y="3762252"/>
            <a:ext cx="95400" cy="8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2682325" y="4254019"/>
            <a:ext cx="95400" cy="8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3"/>
          <p:cNvSpPr/>
          <p:nvPr/>
        </p:nvSpPr>
        <p:spPr>
          <a:xfrm>
            <a:off x="2682325" y="3733036"/>
            <a:ext cx="95400" cy="8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6" name="Google Shape;256;p23"/>
          <p:cNvCxnSpPr>
            <a:stCxn id="250" idx="0"/>
          </p:cNvCxnSpPr>
          <p:nvPr/>
        </p:nvCxnSpPr>
        <p:spPr>
          <a:xfrm rot="10800000">
            <a:off x="7400458" y="2027913"/>
            <a:ext cx="0" cy="49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257" name="Google Shape;25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9219" y="1473300"/>
            <a:ext cx="622500" cy="587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8" name="Google Shape;258;p23"/>
          <p:cNvSpPr/>
          <p:nvPr/>
        </p:nvSpPr>
        <p:spPr>
          <a:xfrm>
            <a:off x="6666650" y="4097191"/>
            <a:ext cx="95400" cy="8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3"/>
          <p:cNvSpPr/>
          <p:nvPr/>
        </p:nvSpPr>
        <p:spPr>
          <a:xfrm>
            <a:off x="929725" y="4264333"/>
            <a:ext cx="95400" cy="8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title"/>
          </p:nvPr>
        </p:nvSpPr>
        <p:spPr>
          <a:xfrm>
            <a:off x="387900" y="1532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Team of passionate drivers with the full-suite skills </a:t>
            </a:r>
            <a:endParaRPr sz="2400"/>
          </a:p>
        </p:txBody>
      </p:sp>
      <p:pic>
        <p:nvPicPr>
          <p:cNvPr id="265" name="Google Shape;2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625" y="1127325"/>
            <a:ext cx="871800" cy="87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6" name="Google Shape;266;p24"/>
          <p:cNvSpPr txBox="1"/>
          <p:nvPr/>
        </p:nvSpPr>
        <p:spPr>
          <a:xfrm>
            <a:off x="4622375" y="2071400"/>
            <a:ext cx="2124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Andrzej Manujło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Data Science Researcher 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267" name="Google Shape;2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8375" y="1127325"/>
            <a:ext cx="871800" cy="87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8" name="Google Shape;268;p24"/>
          <p:cNvSpPr txBox="1"/>
          <p:nvPr/>
        </p:nvSpPr>
        <p:spPr>
          <a:xfrm>
            <a:off x="2362125" y="2099838"/>
            <a:ext cx="2124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Atharv Mudur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Technology Strategist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269" name="Google Shape;26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7150" y="2774600"/>
            <a:ext cx="871800" cy="87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0" name="Google Shape;270;p24"/>
          <p:cNvSpPr txBox="1"/>
          <p:nvPr/>
        </p:nvSpPr>
        <p:spPr>
          <a:xfrm>
            <a:off x="860900" y="3809450"/>
            <a:ext cx="2124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Carlos Jo Loo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Venture Capitalist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71" name="Google Shape;271;p24"/>
          <p:cNvSpPr txBox="1"/>
          <p:nvPr/>
        </p:nvSpPr>
        <p:spPr>
          <a:xfrm>
            <a:off x="237825" y="2071400"/>
            <a:ext cx="2124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Supriya Rai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Serial </a:t>
            </a:r>
            <a:r>
              <a:rPr lang="en" sz="1000">
                <a:solidFill>
                  <a:srgbClr val="FFFFFF"/>
                </a:solidFill>
              </a:rPr>
              <a:t>Entrepreneur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272" name="Google Shape;27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075" y="1127325"/>
            <a:ext cx="871800" cy="871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4500" y="2774599"/>
            <a:ext cx="871800" cy="87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4" name="Google Shape;274;p24"/>
          <p:cNvSpPr txBox="1"/>
          <p:nvPr/>
        </p:nvSpPr>
        <p:spPr>
          <a:xfrm>
            <a:off x="3588250" y="3809475"/>
            <a:ext cx="2124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Sandra Lam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Corporate Innovator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37425" y="1127325"/>
            <a:ext cx="871800" cy="87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6" name="Google Shape;276;p24"/>
          <p:cNvSpPr txBox="1"/>
          <p:nvPr/>
        </p:nvSpPr>
        <p:spPr>
          <a:xfrm>
            <a:off x="6711175" y="2071400"/>
            <a:ext cx="2124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Aleksandr Kasian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[ ]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6120425" y="3809475"/>
            <a:ext cx="2124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Prasshanna S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UI/UX Designer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278" name="Google Shape;278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2775" y="2710700"/>
            <a:ext cx="999600" cy="99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9" name="Google Shape;279;p24"/>
          <p:cNvSpPr txBox="1"/>
          <p:nvPr/>
        </p:nvSpPr>
        <p:spPr>
          <a:xfrm>
            <a:off x="959700" y="4421875"/>
            <a:ext cx="72246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have all it takes to start NOW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>
            <p:ph type="title"/>
          </p:nvPr>
        </p:nvSpPr>
        <p:spPr>
          <a:xfrm rot="370">
            <a:off x="387922" y="2228621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Appendix / Backup slides</a:t>
            </a:r>
            <a:endParaRPr sz="4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models used to optimize supply and demand </a:t>
            </a:r>
            <a:endParaRPr/>
          </a:p>
        </p:txBody>
      </p:sp>
      <p:pic>
        <p:nvPicPr>
          <p:cNvPr id="290" name="Google Shape;2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50" y="1067250"/>
            <a:ext cx="8125875" cy="398181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6"/>
          <p:cNvSpPr/>
          <p:nvPr/>
        </p:nvSpPr>
        <p:spPr>
          <a:xfrm>
            <a:off x="6632400" y="635125"/>
            <a:ext cx="2124000" cy="175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dont think we need this anymore (tech execution is fine) - sandra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/>
          <p:nvPr/>
        </p:nvSpPr>
        <p:spPr>
          <a:xfrm>
            <a:off x="973875" y="3577375"/>
            <a:ext cx="1761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of survey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respondents admitted to hoarding supplies</a:t>
            </a:r>
            <a:r>
              <a:rPr baseline="30000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30000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Hospital </a:t>
            </a:r>
            <a:r>
              <a:rPr lang="en" sz="2900"/>
              <a:t>severely</a:t>
            </a:r>
            <a:r>
              <a:rPr lang="en" sz="2900"/>
              <a:t> impacted by the breakdown of the industry supply chain</a:t>
            </a:r>
            <a:endParaRPr sz="2900"/>
          </a:p>
        </p:txBody>
      </p:sp>
      <p:sp>
        <p:nvSpPr>
          <p:cNvPr id="298" name="Google Shape;298;p27"/>
          <p:cNvSpPr txBox="1"/>
          <p:nvPr/>
        </p:nvSpPr>
        <p:spPr>
          <a:xfrm>
            <a:off x="3691500" y="3577375"/>
            <a:ext cx="1761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Surge in demand, has lead NYC to pay above market prices</a:t>
            </a:r>
            <a:r>
              <a:rPr baseline="300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27"/>
          <p:cNvSpPr/>
          <p:nvPr/>
        </p:nvSpPr>
        <p:spPr>
          <a:xfrm>
            <a:off x="3610650" y="1579000"/>
            <a:ext cx="1922700" cy="1922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FFFFFF"/>
                </a:solidFill>
              </a:rPr>
              <a:t>15x</a:t>
            </a:r>
            <a:endParaRPr b="1" sz="3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Normal prices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6404475" y="3577375"/>
            <a:ext cx="1761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Italy, 9% of COVID cases are healthcare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workers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need to protect our front line</a:t>
            </a:r>
            <a:r>
              <a:rPr baseline="300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27"/>
          <p:cNvSpPr/>
          <p:nvPr/>
        </p:nvSpPr>
        <p:spPr>
          <a:xfrm>
            <a:off x="6328275" y="1579000"/>
            <a:ext cx="1922700" cy="1922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FFFFFF"/>
                </a:solidFill>
              </a:rPr>
              <a:t>9%</a:t>
            </a:r>
            <a:endParaRPr b="1" sz="3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o</a:t>
            </a:r>
            <a:r>
              <a:rPr lang="en" sz="1100">
                <a:solidFill>
                  <a:srgbClr val="FFFFFF"/>
                </a:solidFill>
              </a:rPr>
              <a:t>f COVID cases 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02" name="Google Shape;302;p27"/>
          <p:cNvSpPr/>
          <p:nvPr/>
        </p:nvSpPr>
        <p:spPr>
          <a:xfrm>
            <a:off x="893025" y="1579000"/>
            <a:ext cx="1922700" cy="1922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</a:rPr>
              <a:t>64%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281225" y="4610650"/>
            <a:ext cx="77040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Healthcare finance News, 2. Vox, 3. 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/>
          <p:nvPr/>
        </p:nvSpPr>
        <p:spPr>
          <a:xfrm>
            <a:off x="644675" y="3758750"/>
            <a:ext cx="21816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Better inventory planning, by leveraging AI models for </a:t>
            </a: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prediction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value proposition to hospitals</a:t>
            </a:r>
            <a:endParaRPr/>
          </a:p>
        </p:txBody>
      </p:sp>
      <p:pic>
        <p:nvPicPr>
          <p:cNvPr id="310" name="Google Shape;310;p28"/>
          <p:cNvPicPr preferRelativeResize="0"/>
          <p:nvPr/>
        </p:nvPicPr>
        <p:blipFill rotWithShape="1">
          <a:blip r:embed="rId3">
            <a:alphaModFix/>
          </a:blip>
          <a:srcRect b="0" l="36098" r="0" t="0"/>
          <a:stretch/>
        </p:blipFill>
        <p:spPr>
          <a:xfrm>
            <a:off x="6364475" y="1619250"/>
            <a:ext cx="1902000" cy="190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1" name="Google Shape;311;p28"/>
          <p:cNvSpPr txBox="1"/>
          <p:nvPr/>
        </p:nvSpPr>
        <p:spPr>
          <a:xfrm>
            <a:off x="6263075" y="3758750"/>
            <a:ext cx="2257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Enables most impacted hospitals to get</a:t>
            </a: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 access to critical equipment fast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28"/>
          <p:cNvPicPr preferRelativeResize="0"/>
          <p:nvPr/>
        </p:nvPicPr>
        <p:blipFill rotWithShape="1">
          <a:blip r:embed="rId4">
            <a:alphaModFix/>
          </a:blip>
          <a:srcRect b="0" l="18836" r="15555" t="0"/>
          <a:stretch/>
        </p:blipFill>
        <p:spPr>
          <a:xfrm>
            <a:off x="784475" y="1620750"/>
            <a:ext cx="1902000" cy="1902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3" name="Google Shape;313;p28"/>
          <p:cNvSpPr txBox="1"/>
          <p:nvPr/>
        </p:nvSpPr>
        <p:spPr>
          <a:xfrm>
            <a:off x="3443400" y="3758750"/>
            <a:ext cx="2257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Reduce costs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of inventory by better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managing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demand &amp; supply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28"/>
          <p:cNvPicPr preferRelativeResize="0"/>
          <p:nvPr/>
        </p:nvPicPr>
        <p:blipFill rotWithShape="1">
          <a:blip r:embed="rId5">
            <a:alphaModFix/>
          </a:blip>
          <a:srcRect b="0" l="21611" r="22006" t="0"/>
          <a:stretch/>
        </p:blipFill>
        <p:spPr>
          <a:xfrm>
            <a:off x="3621000" y="1623000"/>
            <a:ext cx="1902000" cy="1897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</a:t>
            </a:r>
            <a:r>
              <a:rPr lang="en"/>
              <a:t>equipment</a:t>
            </a:r>
            <a:r>
              <a:rPr lang="en"/>
              <a:t> to distribute via our P2P </a:t>
            </a:r>
            <a:r>
              <a:rPr lang="en"/>
              <a:t>marketplace</a:t>
            </a:r>
            <a:r>
              <a:rPr lang="en"/>
              <a:t> </a:t>
            </a:r>
            <a:endParaRPr/>
          </a:p>
        </p:txBody>
      </p:sp>
      <p:sp>
        <p:nvSpPr>
          <p:cNvPr id="320" name="Google Shape;320;p29"/>
          <p:cNvSpPr txBox="1"/>
          <p:nvPr>
            <p:ph idx="4294967295" type="body"/>
          </p:nvPr>
        </p:nvSpPr>
        <p:spPr>
          <a:xfrm>
            <a:off x="429250" y="1406225"/>
            <a:ext cx="39999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Phase I: Focus on consumables PPE</a:t>
            </a:r>
            <a:br>
              <a:rPr lang="en"/>
            </a:br>
            <a:r>
              <a:rPr lang="en" sz="1100"/>
              <a:t>( Weeks 1-2)</a:t>
            </a:r>
            <a:endParaRPr sz="1100"/>
          </a:p>
        </p:txBody>
      </p:sp>
      <p:sp>
        <p:nvSpPr>
          <p:cNvPr id="321" name="Google Shape;321;p29"/>
          <p:cNvSpPr txBox="1"/>
          <p:nvPr>
            <p:ph idx="4294967295" type="body"/>
          </p:nvPr>
        </p:nvSpPr>
        <p:spPr>
          <a:xfrm>
            <a:off x="4797550" y="1406225"/>
            <a:ext cx="39999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Phase II: Focus on capital equipment</a:t>
            </a:r>
            <a:br>
              <a:rPr lang="en"/>
            </a:br>
            <a:r>
              <a:rPr lang="en" sz="1100"/>
              <a:t>(week 3 - 4)</a:t>
            </a:r>
            <a:endParaRPr sz="1100"/>
          </a:p>
        </p:txBody>
      </p:sp>
      <p:cxnSp>
        <p:nvCxnSpPr>
          <p:cNvPr id="322" name="Google Shape;322;p29"/>
          <p:cNvCxnSpPr/>
          <p:nvPr/>
        </p:nvCxnSpPr>
        <p:spPr>
          <a:xfrm>
            <a:off x="429250" y="2104000"/>
            <a:ext cx="3974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29"/>
          <p:cNvCxnSpPr/>
          <p:nvPr/>
        </p:nvCxnSpPr>
        <p:spPr>
          <a:xfrm>
            <a:off x="4769100" y="2104000"/>
            <a:ext cx="3974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29"/>
          <p:cNvSpPr txBox="1"/>
          <p:nvPr/>
        </p:nvSpPr>
        <p:spPr>
          <a:xfrm>
            <a:off x="810250" y="2210100"/>
            <a:ext cx="17541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</a:t>
            </a:r>
            <a:r>
              <a:rPr lang="en">
                <a:solidFill>
                  <a:srgbClr val="FFFFFF"/>
                </a:solidFill>
              </a:rPr>
              <a:t>urgical masks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Isolation gown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Mask N95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Latex Gloves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2683450" y="2210100"/>
            <a:ext cx="19167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Boot cover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OT Cap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Face shield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Plastic Apron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Hand Sanitizers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Goggles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6" name="Google Shape;3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50" y="2257225"/>
            <a:ext cx="313251" cy="34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50" y="3112960"/>
            <a:ext cx="313251" cy="34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250" y="2676000"/>
            <a:ext cx="313251" cy="31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750" y="2257225"/>
            <a:ext cx="346875" cy="3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2966" y="2676000"/>
            <a:ext cx="313251" cy="31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3900" y="3061150"/>
            <a:ext cx="391400" cy="3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975" y="3524450"/>
            <a:ext cx="313251" cy="31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52562" y="3948675"/>
            <a:ext cx="313251" cy="31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13890" y="4374512"/>
            <a:ext cx="391400" cy="3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9"/>
          <p:cNvSpPr txBox="1"/>
          <p:nvPr/>
        </p:nvSpPr>
        <p:spPr>
          <a:xfrm>
            <a:off x="5649500" y="2210100"/>
            <a:ext cx="20391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Stethoscope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Physiological Monitor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Ventilator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Mobile air purifier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36" name="Google Shape;336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05501" y="2210100"/>
            <a:ext cx="313251" cy="31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7300" y="3583527"/>
            <a:ext cx="277147" cy="3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87426" y="2669525"/>
            <a:ext cx="313275" cy="3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70641" y="3092475"/>
            <a:ext cx="346876" cy="346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48375" y="3548325"/>
            <a:ext cx="391400" cy="3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/>
          <p:nvPr/>
        </p:nvSpPr>
        <p:spPr>
          <a:xfrm>
            <a:off x="882450" y="1053975"/>
            <a:ext cx="7165200" cy="4009200"/>
          </a:xfrm>
          <a:prstGeom prst="ellipse">
            <a:avLst/>
          </a:prstGeom>
          <a:solidFill>
            <a:schemeClr val="accent5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6" name="Google Shape;346;p30"/>
          <p:cNvSpPr/>
          <p:nvPr/>
        </p:nvSpPr>
        <p:spPr>
          <a:xfrm>
            <a:off x="3123300" y="1948525"/>
            <a:ext cx="2683500" cy="2683500"/>
          </a:xfrm>
          <a:prstGeom prst="ellipse">
            <a:avLst/>
          </a:prstGeom>
          <a:solidFill>
            <a:srgbClr val="38761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7" name="Google Shape;347;p30"/>
          <p:cNvSpPr txBox="1"/>
          <p:nvPr>
            <p:ph type="title"/>
          </p:nvPr>
        </p:nvSpPr>
        <p:spPr>
          <a:xfrm>
            <a:off x="387900" y="2073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 </a:t>
            </a:r>
            <a:r>
              <a:rPr lang="en"/>
              <a:t>roadmap</a:t>
            </a:r>
            <a:endParaRPr/>
          </a:p>
        </p:txBody>
      </p:sp>
      <p:sp>
        <p:nvSpPr>
          <p:cNvPr id="348" name="Google Shape;348;p30"/>
          <p:cNvSpPr txBox="1"/>
          <p:nvPr>
            <p:ph idx="4294967295" type="body"/>
          </p:nvPr>
        </p:nvSpPr>
        <p:spPr>
          <a:xfrm>
            <a:off x="3632175" y="1053975"/>
            <a:ext cx="26835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/>
              <a:t>Phase II: Long term vision</a:t>
            </a:r>
            <a:endParaRPr b="1" sz="1000"/>
          </a:p>
        </p:txBody>
      </p:sp>
      <p:sp>
        <p:nvSpPr>
          <p:cNvPr id="349" name="Google Shape;349;p30"/>
          <p:cNvSpPr txBox="1"/>
          <p:nvPr>
            <p:ph idx="4294967295" type="body"/>
          </p:nvPr>
        </p:nvSpPr>
        <p:spPr>
          <a:xfrm>
            <a:off x="3632175" y="2124825"/>
            <a:ext cx="16860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Phase I: During COVID 19</a:t>
            </a:r>
            <a:endParaRPr b="1"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475" y="4074050"/>
            <a:ext cx="333600" cy="33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1" name="Google Shape;3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563" y="4091025"/>
            <a:ext cx="333600" cy="33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638" y="3900225"/>
            <a:ext cx="333600" cy="33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3" name="Google Shape;3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675" y="2529663"/>
            <a:ext cx="333600" cy="33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813" y="2745075"/>
            <a:ext cx="333600" cy="3336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55" name="Google Shape;355;p30"/>
          <p:cNvCxnSpPr>
            <a:stCxn id="354" idx="5"/>
            <a:endCxn id="351" idx="0"/>
          </p:cNvCxnSpPr>
          <p:nvPr/>
        </p:nvCxnSpPr>
        <p:spPr>
          <a:xfrm>
            <a:off x="3768558" y="3029820"/>
            <a:ext cx="776700" cy="1061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0"/>
          <p:cNvCxnSpPr>
            <a:stCxn id="353" idx="4"/>
            <a:endCxn id="350" idx="0"/>
          </p:cNvCxnSpPr>
          <p:nvPr/>
        </p:nvCxnSpPr>
        <p:spPr>
          <a:xfrm flipH="1">
            <a:off x="4069175" y="2863263"/>
            <a:ext cx="1257300" cy="1210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30"/>
          <p:cNvCxnSpPr>
            <a:stCxn id="353" idx="3"/>
            <a:endCxn id="351" idx="0"/>
          </p:cNvCxnSpPr>
          <p:nvPr/>
        </p:nvCxnSpPr>
        <p:spPr>
          <a:xfrm flipH="1">
            <a:off x="4545230" y="2814408"/>
            <a:ext cx="663300" cy="1276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30"/>
          <p:cNvCxnSpPr>
            <a:stCxn id="359" idx="6"/>
            <a:endCxn id="353" idx="4"/>
          </p:cNvCxnSpPr>
          <p:nvPr/>
        </p:nvCxnSpPr>
        <p:spPr>
          <a:xfrm flipH="1" rot="10800000">
            <a:off x="3711275" y="2863263"/>
            <a:ext cx="1615200" cy="838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30"/>
          <p:cNvCxnSpPr>
            <a:stCxn id="354" idx="5"/>
            <a:endCxn id="352" idx="0"/>
          </p:cNvCxnSpPr>
          <p:nvPr/>
        </p:nvCxnSpPr>
        <p:spPr>
          <a:xfrm>
            <a:off x="3768558" y="3029820"/>
            <a:ext cx="1252800" cy="870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30"/>
          <p:cNvSpPr txBox="1"/>
          <p:nvPr/>
        </p:nvSpPr>
        <p:spPr>
          <a:xfrm>
            <a:off x="5493275" y="3458026"/>
            <a:ext cx="92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Logistics Partner</a:t>
            </a:r>
            <a:endParaRPr sz="800"/>
          </a:p>
        </p:txBody>
      </p:sp>
      <p:sp>
        <p:nvSpPr>
          <p:cNvPr id="362" name="Google Shape;362;p30"/>
          <p:cNvSpPr txBox="1"/>
          <p:nvPr/>
        </p:nvSpPr>
        <p:spPr>
          <a:xfrm>
            <a:off x="3551025" y="2339475"/>
            <a:ext cx="18483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Inventory Forecast with P2P marketplace</a:t>
            </a:r>
            <a:endParaRPr/>
          </a:p>
        </p:txBody>
      </p:sp>
      <p:sp>
        <p:nvSpPr>
          <p:cNvPr id="363" name="Google Shape;363;p30"/>
          <p:cNvSpPr txBox="1"/>
          <p:nvPr/>
        </p:nvSpPr>
        <p:spPr>
          <a:xfrm>
            <a:off x="2799225" y="2014400"/>
            <a:ext cx="6633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Hospitals</a:t>
            </a:r>
            <a:endParaRPr sz="800"/>
          </a:p>
        </p:txBody>
      </p:sp>
      <p:cxnSp>
        <p:nvCxnSpPr>
          <p:cNvPr id="364" name="Google Shape;364;p30"/>
          <p:cNvCxnSpPr>
            <a:stCxn id="365" idx="3"/>
            <a:endCxn id="366" idx="2"/>
          </p:cNvCxnSpPr>
          <p:nvPr/>
        </p:nvCxnSpPr>
        <p:spPr>
          <a:xfrm>
            <a:off x="5041575" y="3339513"/>
            <a:ext cx="233400" cy="92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7" name="Google Shape;3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625" y="2172675"/>
            <a:ext cx="333600" cy="33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8" name="Google Shape;3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950" y="2987325"/>
            <a:ext cx="333600" cy="33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9" name="Google Shape;369;p30"/>
          <p:cNvSpPr txBox="1"/>
          <p:nvPr/>
        </p:nvSpPr>
        <p:spPr>
          <a:xfrm>
            <a:off x="2967225" y="1311675"/>
            <a:ext cx="3015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Inventory forecast platform with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P2P &amp; B2B marketplace;  Domestic and Cross-border </a:t>
            </a:r>
            <a:endParaRPr/>
          </a:p>
        </p:txBody>
      </p:sp>
      <p:pic>
        <p:nvPicPr>
          <p:cNvPr id="370" name="Google Shape;3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5075" y="4132875"/>
            <a:ext cx="365400" cy="36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1" name="Google Shape;371;p30"/>
          <p:cNvSpPr txBox="1"/>
          <p:nvPr/>
        </p:nvSpPr>
        <p:spPr>
          <a:xfrm>
            <a:off x="5608475" y="4191588"/>
            <a:ext cx="12822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Medical Supplies company</a:t>
            </a:r>
            <a:endParaRPr sz="800"/>
          </a:p>
        </p:txBody>
      </p:sp>
      <p:pic>
        <p:nvPicPr>
          <p:cNvPr id="372" name="Google Shape;3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875" y="3776025"/>
            <a:ext cx="365400" cy="36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3" name="Google Shape;37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4175" y="2545375"/>
            <a:ext cx="365400" cy="37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4" name="Google Shape;374;p30"/>
          <p:cNvSpPr txBox="1"/>
          <p:nvPr/>
        </p:nvSpPr>
        <p:spPr>
          <a:xfrm>
            <a:off x="5959425" y="2923938"/>
            <a:ext cx="12822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Clinic</a:t>
            </a:r>
            <a:endParaRPr sz="800"/>
          </a:p>
        </p:txBody>
      </p:sp>
      <p:cxnSp>
        <p:nvCxnSpPr>
          <p:cNvPr id="375" name="Google Shape;375;p30"/>
          <p:cNvCxnSpPr>
            <a:stCxn id="373" idx="2"/>
            <a:endCxn id="370" idx="6"/>
          </p:cNvCxnSpPr>
          <p:nvPr/>
        </p:nvCxnSpPr>
        <p:spPr>
          <a:xfrm flipH="1">
            <a:off x="2960475" y="2730775"/>
            <a:ext cx="3473700" cy="1584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30"/>
          <p:cNvCxnSpPr>
            <a:stCxn id="367" idx="6"/>
            <a:endCxn id="351" idx="0"/>
          </p:cNvCxnSpPr>
          <p:nvPr/>
        </p:nvCxnSpPr>
        <p:spPr>
          <a:xfrm>
            <a:off x="2799225" y="2339475"/>
            <a:ext cx="1746000" cy="1751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30"/>
          <p:cNvCxnSpPr>
            <a:stCxn id="368" idx="6"/>
            <a:endCxn id="372" idx="2"/>
          </p:cNvCxnSpPr>
          <p:nvPr/>
        </p:nvCxnSpPr>
        <p:spPr>
          <a:xfrm>
            <a:off x="2841550" y="3154125"/>
            <a:ext cx="3225300" cy="804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8" name="Google Shape;37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5950" y="2357100"/>
            <a:ext cx="435600" cy="4293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79" name="Google Shape;379;p30"/>
          <p:cNvCxnSpPr>
            <a:stCxn id="365" idx="1"/>
            <a:endCxn id="378" idx="6"/>
          </p:cNvCxnSpPr>
          <p:nvPr/>
        </p:nvCxnSpPr>
        <p:spPr>
          <a:xfrm rot="10800000">
            <a:off x="2141475" y="2571813"/>
            <a:ext cx="1617900" cy="767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30"/>
          <p:cNvSpPr txBox="1"/>
          <p:nvPr/>
        </p:nvSpPr>
        <p:spPr>
          <a:xfrm>
            <a:off x="1464050" y="2825338"/>
            <a:ext cx="92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Logistics Partner</a:t>
            </a:r>
            <a:endParaRPr sz="800"/>
          </a:p>
        </p:txBody>
      </p:sp>
      <p:pic>
        <p:nvPicPr>
          <p:cNvPr id="366" name="Google Shape;36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4872" y="3256125"/>
            <a:ext cx="365400" cy="35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1" name="Google Shape;38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9066" y="1617641"/>
            <a:ext cx="435600" cy="45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2" name="Google Shape;382;p30"/>
          <p:cNvSpPr txBox="1"/>
          <p:nvPr/>
        </p:nvSpPr>
        <p:spPr>
          <a:xfrm>
            <a:off x="5975775" y="2071863"/>
            <a:ext cx="12822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Bank </a:t>
            </a:r>
            <a:b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(invoice financing)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3" name="Google Shape;383;p30"/>
          <p:cNvCxnSpPr>
            <a:stCxn id="365" idx="3"/>
            <a:endCxn id="381" idx="2"/>
          </p:cNvCxnSpPr>
          <p:nvPr/>
        </p:nvCxnSpPr>
        <p:spPr>
          <a:xfrm flipH="1" rot="10800000">
            <a:off x="5041575" y="1844613"/>
            <a:ext cx="1357500" cy="1494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4" name="Google Shape;3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950" y="3560100"/>
            <a:ext cx="333600" cy="3336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85" name="Google Shape;385;p30"/>
          <p:cNvCxnSpPr>
            <a:stCxn id="384" idx="6"/>
            <a:endCxn id="353" idx="3"/>
          </p:cNvCxnSpPr>
          <p:nvPr/>
        </p:nvCxnSpPr>
        <p:spPr>
          <a:xfrm flipH="1" rot="10800000">
            <a:off x="2722550" y="2814300"/>
            <a:ext cx="2486100" cy="912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30"/>
          <p:cNvSpPr txBox="1"/>
          <p:nvPr/>
        </p:nvSpPr>
        <p:spPr>
          <a:xfrm>
            <a:off x="3759375" y="3154113"/>
            <a:ext cx="1282200" cy="370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SupplyASAP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30"/>
          <p:cNvSpPr txBox="1"/>
          <p:nvPr/>
        </p:nvSpPr>
        <p:spPr>
          <a:xfrm>
            <a:off x="2315325" y="4498263"/>
            <a:ext cx="92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Charities</a:t>
            </a:r>
            <a:endParaRPr sz="800"/>
          </a:p>
        </p:txBody>
      </p:sp>
      <p:pic>
        <p:nvPicPr>
          <p:cNvPr id="387" name="Google Shape;38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98775" y="3531555"/>
            <a:ext cx="233400" cy="20746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0"/>
          <p:cNvSpPr txBox="1"/>
          <p:nvPr/>
        </p:nvSpPr>
        <p:spPr>
          <a:xfrm>
            <a:off x="2892513" y="3646189"/>
            <a:ext cx="924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Inventory </a:t>
            </a:r>
            <a:b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Mgmt platforms</a:t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enables two transaction types</a:t>
            </a:r>
            <a:endParaRPr/>
          </a:p>
        </p:txBody>
      </p:sp>
      <p:sp>
        <p:nvSpPr>
          <p:cNvPr id="394" name="Google Shape;394;p31"/>
          <p:cNvSpPr txBox="1"/>
          <p:nvPr>
            <p:ph idx="4294967295" type="body"/>
          </p:nvPr>
        </p:nvSpPr>
        <p:spPr>
          <a:xfrm>
            <a:off x="388263" y="1406225"/>
            <a:ext cx="39999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Direct sale of goods between P2P</a:t>
            </a:r>
            <a:endParaRPr sz="1100"/>
          </a:p>
        </p:txBody>
      </p:sp>
      <p:sp>
        <p:nvSpPr>
          <p:cNvPr id="395" name="Google Shape;395;p31"/>
          <p:cNvSpPr txBox="1"/>
          <p:nvPr>
            <p:ph idx="4294967295" type="body"/>
          </p:nvPr>
        </p:nvSpPr>
        <p:spPr>
          <a:xfrm>
            <a:off x="4797550" y="1406225"/>
            <a:ext cx="39999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 </a:t>
            </a:r>
            <a:r>
              <a:rPr lang="en"/>
              <a:t>credits </a:t>
            </a:r>
            <a:r>
              <a:rPr lang="en"/>
              <a:t>between P2P</a:t>
            </a:r>
            <a:endParaRPr sz="1100"/>
          </a:p>
        </p:txBody>
      </p:sp>
      <p:cxnSp>
        <p:nvCxnSpPr>
          <p:cNvPr id="396" name="Google Shape;396;p31"/>
          <p:cNvCxnSpPr/>
          <p:nvPr/>
        </p:nvCxnSpPr>
        <p:spPr>
          <a:xfrm>
            <a:off x="483663" y="1951600"/>
            <a:ext cx="3809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31"/>
          <p:cNvCxnSpPr/>
          <p:nvPr/>
        </p:nvCxnSpPr>
        <p:spPr>
          <a:xfrm>
            <a:off x="5005450" y="1951600"/>
            <a:ext cx="3584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31"/>
          <p:cNvSpPr txBox="1"/>
          <p:nvPr/>
        </p:nvSpPr>
        <p:spPr>
          <a:xfrm>
            <a:off x="1705725" y="3191138"/>
            <a:ext cx="1282200" cy="370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SupplyASAP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31"/>
          <p:cNvSpPr/>
          <p:nvPr/>
        </p:nvSpPr>
        <p:spPr>
          <a:xfrm>
            <a:off x="402650" y="2893675"/>
            <a:ext cx="760500" cy="103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Hospital A</a:t>
            </a:r>
            <a:endParaRPr sz="1200"/>
          </a:p>
        </p:txBody>
      </p:sp>
      <p:sp>
        <p:nvSpPr>
          <p:cNvPr id="400" name="Google Shape;400;p31"/>
          <p:cNvSpPr/>
          <p:nvPr/>
        </p:nvSpPr>
        <p:spPr>
          <a:xfrm>
            <a:off x="3527411" y="2893675"/>
            <a:ext cx="760500" cy="103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Hospital B</a:t>
            </a:r>
            <a:endParaRPr sz="1200"/>
          </a:p>
        </p:txBody>
      </p:sp>
      <p:sp>
        <p:nvSpPr>
          <p:cNvPr id="401" name="Google Shape;401;p31"/>
          <p:cNvSpPr/>
          <p:nvPr/>
        </p:nvSpPr>
        <p:spPr>
          <a:xfrm>
            <a:off x="774875" y="2438175"/>
            <a:ext cx="3160200" cy="4110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100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1"/>
          <p:cNvSpPr txBox="1"/>
          <p:nvPr/>
        </p:nvSpPr>
        <p:spPr>
          <a:xfrm>
            <a:off x="1807325" y="1959063"/>
            <a:ext cx="10953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Equipment 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(t+3)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31"/>
          <p:cNvSpPr txBox="1"/>
          <p:nvPr/>
        </p:nvSpPr>
        <p:spPr>
          <a:xfrm>
            <a:off x="1807325" y="4355488"/>
            <a:ext cx="10953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Payment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(t+1)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31"/>
          <p:cNvSpPr/>
          <p:nvPr/>
        </p:nvSpPr>
        <p:spPr>
          <a:xfrm rot="10800000">
            <a:off x="782375" y="3984688"/>
            <a:ext cx="3145200" cy="3708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100000" name="adj5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5" name="Google Shape;405;p31"/>
          <p:cNvCxnSpPr/>
          <p:nvPr/>
        </p:nvCxnSpPr>
        <p:spPr>
          <a:xfrm>
            <a:off x="1247525" y="3157925"/>
            <a:ext cx="40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31"/>
          <p:cNvCxnSpPr/>
          <p:nvPr/>
        </p:nvCxnSpPr>
        <p:spPr>
          <a:xfrm>
            <a:off x="3040825" y="3157925"/>
            <a:ext cx="40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31"/>
          <p:cNvCxnSpPr/>
          <p:nvPr/>
        </p:nvCxnSpPr>
        <p:spPr>
          <a:xfrm rot="10800000">
            <a:off x="3057750" y="3549325"/>
            <a:ext cx="373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31"/>
          <p:cNvCxnSpPr/>
          <p:nvPr/>
        </p:nvCxnSpPr>
        <p:spPr>
          <a:xfrm rot="10800000">
            <a:off x="1247525" y="3549325"/>
            <a:ext cx="373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31"/>
          <p:cNvSpPr txBox="1"/>
          <p:nvPr/>
        </p:nvSpPr>
        <p:spPr>
          <a:xfrm>
            <a:off x="1156475" y="3157925"/>
            <a:ext cx="587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31"/>
          <p:cNvSpPr txBox="1"/>
          <p:nvPr/>
        </p:nvSpPr>
        <p:spPr>
          <a:xfrm>
            <a:off x="3026850" y="3157925"/>
            <a:ext cx="587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31"/>
          <p:cNvSpPr txBox="1"/>
          <p:nvPr/>
        </p:nvSpPr>
        <p:spPr>
          <a:xfrm>
            <a:off x="1704175" y="3571340"/>
            <a:ext cx="1282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determines best market price &amp; recommends </a:t>
            </a:r>
            <a:r>
              <a:rPr i="1"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quantity</a:t>
            </a:r>
            <a:r>
              <a:rPr i="1"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i="1"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purchase</a:t>
            </a:r>
            <a:endParaRPr i="1"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31"/>
          <p:cNvSpPr txBox="1"/>
          <p:nvPr/>
        </p:nvSpPr>
        <p:spPr>
          <a:xfrm>
            <a:off x="6157950" y="3191138"/>
            <a:ext cx="1282200" cy="370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SupplyASAP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31"/>
          <p:cNvSpPr/>
          <p:nvPr/>
        </p:nvSpPr>
        <p:spPr>
          <a:xfrm>
            <a:off x="4854875" y="2893675"/>
            <a:ext cx="760500" cy="103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Hospital A</a:t>
            </a:r>
            <a:endParaRPr sz="1200"/>
          </a:p>
        </p:txBody>
      </p:sp>
      <p:sp>
        <p:nvSpPr>
          <p:cNvPr id="414" name="Google Shape;414;p31"/>
          <p:cNvSpPr/>
          <p:nvPr/>
        </p:nvSpPr>
        <p:spPr>
          <a:xfrm>
            <a:off x="7979636" y="2893675"/>
            <a:ext cx="760500" cy="103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Hospital B</a:t>
            </a:r>
            <a:endParaRPr sz="1200"/>
          </a:p>
        </p:txBody>
      </p:sp>
      <p:sp>
        <p:nvSpPr>
          <p:cNvPr id="415" name="Google Shape;415;p31"/>
          <p:cNvSpPr/>
          <p:nvPr/>
        </p:nvSpPr>
        <p:spPr>
          <a:xfrm>
            <a:off x="5227100" y="2438175"/>
            <a:ext cx="3160200" cy="4110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100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1"/>
          <p:cNvSpPr/>
          <p:nvPr/>
        </p:nvSpPr>
        <p:spPr>
          <a:xfrm rot="10800000">
            <a:off x="5234600" y="3984758"/>
            <a:ext cx="3145200" cy="611100"/>
          </a:xfrm>
          <a:prstGeom prst="uturnArrow">
            <a:avLst>
              <a:gd fmla="val 14890" name="adj1"/>
              <a:gd fmla="val 16767" name="adj2"/>
              <a:gd fmla="val 27334" name="adj3"/>
              <a:gd fmla="val 43750" name="adj4"/>
              <a:gd fmla="val 100000" name="adj5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7" name="Google Shape;417;p31"/>
          <p:cNvCxnSpPr/>
          <p:nvPr/>
        </p:nvCxnSpPr>
        <p:spPr>
          <a:xfrm>
            <a:off x="5699750" y="3157925"/>
            <a:ext cx="40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31"/>
          <p:cNvCxnSpPr/>
          <p:nvPr/>
        </p:nvCxnSpPr>
        <p:spPr>
          <a:xfrm>
            <a:off x="7493050" y="3157925"/>
            <a:ext cx="40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31"/>
          <p:cNvCxnSpPr/>
          <p:nvPr/>
        </p:nvCxnSpPr>
        <p:spPr>
          <a:xfrm rot="10800000">
            <a:off x="7509975" y="3549325"/>
            <a:ext cx="373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31"/>
          <p:cNvCxnSpPr/>
          <p:nvPr/>
        </p:nvCxnSpPr>
        <p:spPr>
          <a:xfrm rot="10800000">
            <a:off x="5699750" y="3549325"/>
            <a:ext cx="373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31"/>
          <p:cNvSpPr txBox="1"/>
          <p:nvPr/>
        </p:nvSpPr>
        <p:spPr>
          <a:xfrm>
            <a:off x="5608700" y="3157925"/>
            <a:ext cx="587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31"/>
          <p:cNvSpPr txBox="1"/>
          <p:nvPr/>
        </p:nvSpPr>
        <p:spPr>
          <a:xfrm>
            <a:off x="7479075" y="3157925"/>
            <a:ext cx="587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31"/>
          <p:cNvSpPr txBox="1"/>
          <p:nvPr/>
        </p:nvSpPr>
        <p:spPr>
          <a:xfrm>
            <a:off x="6157950" y="4328577"/>
            <a:ext cx="1282200" cy="411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Supplier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31"/>
          <p:cNvSpPr txBox="1"/>
          <p:nvPr/>
        </p:nvSpPr>
        <p:spPr>
          <a:xfrm>
            <a:off x="6259550" y="1959063"/>
            <a:ext cx="10953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Equipment 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(t+3)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31"/>
          <p:cNvSpPr txBox="1"/>
          <p:nvPr/>
        </p:nvSpPr>
        <p:spPr>
          <a:xfrm>
            <a:off x="7556025" y="4529225"/>
            <a:ext cx="1406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(t+1)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31"/>
          <p:cNvSpPr txBox="1"/>
          <p:nvPr/>
        </p:nvSpPr>
        <p:spPr>
          <a:xfrm>
            <a:off x="4751550" y="4529225"/>
            <a:ext cx="14064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Delivery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(t+12)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31"/>
          <p:cNvSpPr txBox="1"/>
          <p:nvPr/>
        </p:nvSpPr>
        <p:spPr>
          <a:xfrm>
            <a:off x="6156400" y="3571340"/>
            <a:ext cx="1282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System keeps tracks of items delivered and received for clearance</a:t>
            </a:r>
            <a:endParaRPr i="1"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8" name="Google Shape;428;p31"/>
          <p:cNvCxnSpPr/>
          <p:nvPr/>
        </p:nvCxnSpPr>
        <p:spPr>
          <a:xfrm>
            <a:off x="4655050" y="1373300"/>
            <a:ext cx="0" cy="3507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b="1010" l="15442" r="37289" t="-1010"/>
          <a:stretch/>
        </p:blipFill>
        <p:spPr>
          <a:xfrm>
            <a:off x="0" y="-58800"/>
            <a:ext cx="3685825" cy="52022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050250" y="254050"/>
            <a:ext cx="4560300" cy="44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Judy Taylor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Procurement Manager of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Hospital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in NYC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 urgently need supplies to maintain my operations during pandemic.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How might I mobilize the supplies in an efficient way?”  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2"/>
          <p:cNvSpPr txBox="1"/>
          <p:nvPr>
            <p:ph type="title"/>
          </p:nvPr>
        </p:nvSpPr>
        <p:spPr>
          <a:xfrm rot="370">
            <a:off x="387922" y="2228621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Other slides ideas / not to share</a:t>
            </a:r>
            <a:endParaRPr sz="4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3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64%</a:t>
            </a:r>
            <a:endParaRPr/>
          </a:p>
        </p:txBody>
      </p:sp>
      <p:sp>
        <p:nvSpPr>
          <p:cNvPr id="439" name="Google Shape;439;p33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</a:t>
            </a:r>
            <a:r>
              <a:rPr lang="en"/>
              <a:t>f </a:t>
            </a:r>
            <a:r>
              <a:rPr lang="en"/>
              <a:t>respondents</a:t>
            </a:r>
            <a:r>
              <a:rPr lang="en"/>
              <a:t> of a 2018 survey </a:t>
            </a:r>
            <a:br>
              <a:rPr lang="en"/>
            </a:br>
            <a:r>
              <a:rPr lang="en"/>
              <a:t>respondents</a:t>
            </a:r>
            <a:r>
              <a:rPr lang="en"/>
              <a:t> admitted to hoarding supplies</a:t>
            </a:r>
            <a:endParaRPr/>
          </a:p>
        </p:txBody>
      </p:sp>
      <p:sp>
        <p:nvSpPr>
          <p:cNvPr id="440" name="Google Shape;440;p33"/>
          <p:cNvSpPr txBox="1"/>
          <p:nvPr/>
        </p:nvSpPr>
        <p:spPr>
          <a:xfrm>
            <a:off x="281225" y="4610650"/>
            <a:ext cx="77040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https://www.healthcarefinancenews.com/news/medical-supply-shortage-64-surgical-staff-hoard-waste-or-overuse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33"/>
          <p:cNvSpPr txBox="1"/>
          <p:nvPr/>
        </p:nvSpPr>
        <p:spPr>
          <a:xfrm>
            <a:off x="281225" y="168525"/>
            <a:ext cx="1445700" cy="31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Impact slide Option 2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Diagram</a:t>
            </a:r>
            <a:endParaRPr/>
          </a:p>
        </p:txBody>
      </p:sp>
      <p:pic>
        <p:nvPicPr>
          <p:cNvPr id="447" name="Google Shape;4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125" y="1286100"/>
            <a:ext cx="7052650" cy="369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2009300" y="1944975"/>
            <a:ext cx="1448400" cy="1410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Imbalance resources due to o</a:t>
            </a:r>
            <a:r>
              <a:rPr lang="en" sz="2400"/>
              <a:t>ver ordering and hoarding </a:t>
            </a:r>
            <a:endParaRPr sz="2400"/>
          </a:p>
        </p:txBody>
      </p:sp>
      <p:sp>
        <p:nvSpPr>
          <p:cNvPr id="77" name="Google Shape;77;p15"/>
          <p:cNvSpPr txBox="1"/>
          <p:nvPr/>
        </p:nvSpPr>
        <p:spPr>
          <a:xfrm>
            <a:off x="791875" y="1523175"/>
            <a:ext cx="21759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Florida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3597525" y="1523175"/>
            <a:ext cx="21759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New York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902900" y="3120100"/>
            <a:ext cx="651300" cy="92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430k</a:t>
            </a:r>
            <a:endParaRPr/>
          </a:p>
        </p:txBody>
      </p:sp>
      <p:cxnSp>
        <p:nvCxnSpPr>
          <p:cNvPr id="80" name="Google Shape;80;p15"/>
          <p:cNvCxnSpPr/>
          <p:nvPr/>
        </p:nvCxnSpPr>
        <p:spPr>
          <a:xfrm>
            <a:off x="710511" y="4151625"/>
            <a:ext cx="2442300" cy="7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5"/>
          <p:cNvSpPr txBox="1"/>
          <p:nvPr/>
        </p:nvSpPr>
        <p:spPr>
          <a:xfrm>
            <a:off x="666050" y="4192375"/>
            <a:ext cx="1125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Mask requested by state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2138825" y="3744350"/>
            <a:ext cx="651300" cy="2997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11k</a:t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1901975" y="4192375"/>
            <a:ext cx="1125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Covid 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Cases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in state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3888825" y="2050450"/>
            <a:ext cx="651300" cy="199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1.8M</a:t>
            </a:r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3658561" y="4155375"/>
            <a:ext cx="2304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5"/>
          <p:cNvSpPr txBox="1"/>
          <p:nvPr/>
        </p:nvSpPr>
        <p:spPr>
          <a:xfrm>
            <a:off x="3651975" y="4192375"/>
            <a:ext cx="1125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Mask requested by state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5124750" y="3305100"/>
            <a:ext cx="651300" cy="7389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</a:t>
            </a:r>
            <a:r>
              <a:rPr lang="en"/>
              <a:t>k</a:t>
            </a: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4887900" y="4192375"/>
            <a:ext cx="1125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Covid Cases in state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464100" y="2050450"/>
            <a:ext cx="14142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Not to scale</a:t>
            </a:r>
            <a:endParaRPr i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Google Shape;90;p15"/>
          <p:cNvCxnSpPr/>
          <p:nvPr/>
        </p:nvCxnSpPr>
        <p:spPr>
          <a:xfrm rot="10800000">
            <a:off x="1696375" y="3014875"/>
            <a:ext cx="669300" cy="6219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5"/>
          <p:cNvCxnSpPr/>
          <p:nvPr/>
        </p:nvCxnSpPr>
        <p:spPr>
          <a:xfrm rot="10800000">
            <a:off x="4631700" y="2131000"/>
            <a:ext cx="756300" cy="989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15"/>
          <p:cNvSpPr txBox="1"/>
          <p:nvPr/>
        </p:nvSpPr>
        <p:spPr>
          <a:xfrm>
            <a:off x="2009288" y="2324013"/>
            <a:ext cx="14142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38x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5086300" y="2324013"/>
            <a:ext cx="537900" cy="3918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 txBox="1"/>
          <p:nvPr/>
        </p:nvSpPr>
        <p:spPr>
          <a:xfrm>
            <a:off x="5141000" y="2324013"/>
            <a:ext cx="673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8x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6375900" y="1700350"/>
            <a:ext cx="23040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Florida </a:t>
            </a:r>
            <a:r>
              <a:rPr lang="en" sz="16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has requested double the amount of masks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 infected patient vs. NYC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Florida is </a:t>
            </a:r>
            <a:r>
              <a:rPr lang="en" sz="16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further back in the COVID curve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and it is competing for equipment needed by NYC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371075" y="4660175"/>
            <a:ext cx="8429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Vox, NY Post, Microsoft Bing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107425" cy="52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>
            <a:off x="0" y="2192225"/>
            <a:ext cx="8222100" cy="2546400"/>
          </a:xfrm>
          <a:prstGeom prst="rect">
            <a:avLst/>
          </a:prstGeom>
          <a:solidFill>
            <a:srgbClr val="CFD8DC">
              <a:alpha val="754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 txBox="1"/>
          <p:nvPr>
            <p:ph type="title"/>
          </p:nvPr>
        </p:nvSpPr>
        <p:spPr>
          <a:xfrm>
            <a:off x="460950" y="2146350"/>
            <a:ext cx="7250700" cy="23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Our vision is to reimagine the medical supply chain by creating a new exchange</a:t>
            </a:r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167525" y="1821300"/>
            <a:ext cx="5183700" cy="804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1743525" y="2712900"/>
            <a:ext cx="1761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Powered by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899225" y="1904525"/>
            <a:ext cx="2555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Inventory </a:t>
            </a:r>
            <a:b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Forecasting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3603200" y="1904525"/>
            <a:ext cx="1761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P2P Marketplace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2477475" y="2082000"/>
            <a:ext cx="293100" cy="282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5627725" y="2912700"/>
            <a:ext cx="293100" cy="1974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167525" y="3332461"/>
            <a:ext cx="5183700" cy="804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899225" y="3479525"/>
            <a:ext cx="2555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 Predictive </a:t>
            </a:r>
            <a:b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2477475" y="3576300"/>
            <a:ext cx="293100" cy="282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3603200" y="3479525"/>
            <a:ext cx="2555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Process Mining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00" y="1951638"/>
            <a:ext cx="543625" cy="5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1275" y="1931213"/>
            <a:ext cx="543625" cy="5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400" y="3462788"/>
            <a:ext cx="543625" cy="5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4588" y="3436113"/>
            <a:ext cx="597000" cy="5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 title="SupplyASAP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85700" y="0"/>
            <a:ext cx="31583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387900" y="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Execution</a:t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387900" y="842225"/>
            <a:ext cx="1035600" cy="60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Hospitals</a:t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3014250" y="2616125"/>
            <a:ext cx="3115500" cy="68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SupplyASAP</a:t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3568175" y="1780075"/>
            <a:ext cx="1875300" cy="39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Transactions</a:t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6023125" y="800375"/>
            <a:ext cx="926700" cy="68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Mining</a:t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3936113" y="889100"/>
            <a:ext cx="1139400" cy="68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</a:t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2216475" y="842225"/>
            <a:ext cx="926700" cy="68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1470788" y="995675"/>
            <a:ext cx="698400" cy="29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3190438" y="1084400"/>
            <a:ext cx="698400" cy="29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5200113" y="1084400"/>
            <a:ext cx="698400" cy="29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 flipH="1" rot="-5400000">
            <a:off x="5852050" y="1281100"/>
            <a:ext cx="529500" cy="11688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 flipH="1">
            <a:off x="2646450" y="1575200"/>
            <a:ext cx="832800" cy="479400"/>
          </a:xfrm>
          <a:prstGeom prst="leftUpArrow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 rot="5400000">
            <a:off x="4334378" y="2246096"/>
            <a:ext cx="342600" cy="29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00" y="3539575"/>
            <a:ext cx="1401175" cy="11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4">
            <a:alphaModFix/>
          </a:blip>
          <a:srcRect b="23774" l="29742" r="28839" t="20821"/>
          <a:stretch/>
        </p:blipFill>
        <p:spPr>
          <a:xfrm>
            <a:off x="2774025" y="3539575"/>
            <a:ext cx="1531251" cy="116073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0131" y="3519096"/>
            <a:ext cx="1139400" cy="1201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5925" y="3550246"/>
            <a:ext cx="1139400" cy="11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/>
          <p:nvPr/>
        </p:nvSpPr>
        <p:spPr>
          <a:xfrm>
            <a:off x="2147275" y="1190175"/>
            <a:ext cx="2280600" cy="3762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5052206" y="2768800"/>
            <a:ext cx="10821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e-commerce</a:t>
            </a:r>
            <a:endParaRPr i="1" sz="13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2278175" y="1220325"/>
            <a:ext cx="20067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SupplyASAP</a:t>
            </a:r>
            <a:endParaRPr sz="1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2" name="Google Shape;152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Uniquely positioned to tackle the current market inefficiencies</a:t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347275" y="1829600"/>
            <a:ext cx="15099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347275" y="2625792"/>
            <a:ext cx="15099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P2P Exchange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347275" y="3422008"/>
            <a:ext cx="15099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AI for inventory forecasting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347275" y="4218225"/>
            <a:ext cx="15099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API Integration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57" name="Google Shape;157;p19"/>
          <p:cNvCxnSpPr/>
          <p:nvPr/>
        </p:nvCxnSpPr>
        <p:spPr>
          <a:xfrm>
            <a:off x="2360675" y="1812475"/>
            <a:ext cx="1841700" cy="10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150" y="1887750"/>
            <a:ext cx="482749" cy="48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150" y="2683975"/>
            <a:ext cx="482749" cy="482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19"/>
          <p:cNvCxnSpPr/>
          <p:nvPr/>
        </p:nvCxnSpPr>
        <p:spPr>
          <a:xfrm>
            <a:off x="4724400" y="1812475"/>
            <a:ext cx="1841700" cy="10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9"/>
          <p:cNvCxnSpPr/>
          <p:nvPr/>
        </p:nvCxnSpPr>
        <p:spPr>
          <a:xfrm>
            <a:off x="6914400" y="1812475"/>
            <a:ext cx="1841700" cy="10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9"/>
          <p:cNvSpPr txBox="1"/>
          <p:nvPr/>
        </p:nvSpPr>
        <p:spPr>
          <a:xfrm>
            <a:off x="4614138" y="1220325"/>
            <a:ext cx="20067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Sowingo</a:t>
            </a:r>
            <a:endParaRPr sz="1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6831888" y="1220325"/>
            <a:ext cx="20067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MyMediSet</a:t>
            </a:r>
            <a:endParaRPr sz="1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157" y="4277725"/>
            <a:ext cx="482749" cy="48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882" y="1887750"/>
            <a:ext cx="482749" cy="48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3875" y="1887750"/>
            <a:ext cx="482749" cy="48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2664263" y="3517200"/>
            <a:ext cx="10821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Advanced</a:t>
            </a:r>
            <a:endParaRPr sz="13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5052206" y="3517200"/>
            <a:ext cx="10821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Low</a:t>
            </a:r>
            <a:endParaRPr sz="13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7218000" y="3517200"/>
            <a:ext cx="10821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Mid</a:t>
            </a:r>
            <a:endParaRPr sz="13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347275" y="1887754"/>
            <a:ext cx="15099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Designed for healthcare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2028001" y="2290350"/>
            <a:ext cx="24072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+ crisis management</a:t>
            </a:r>
            <a:endParaRPr i="1" sz="10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product has the potential to positively impact the current COVID-19 situation</a:t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3691500" y="3577375"/>
            <a:ext cx="1761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Of inventory can be Unlock and redeployment to those in need</a:t>
            </a:r>
            <a:r>
              <a:rPr baseline="300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3610650" y="1579000"/>
            <a:ext cx="1922700" cy="1922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Up to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FFFFFF"/>
                </a:solidFill>
              </a:rPr>
              <a:t>50%</a:t>
            </a:r>
            <a:endParaRPr b="1" sz="3800">
              <a:solidFill>
                <a:srgbClr val="FFFFFF"/>
              </a:solidFill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6404475" y="3577375"/>
            <a:ext cx="1761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Reduction in delivery time,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from 12 days to 3 days</a:t>
            </a:r>
            <a:r>
              <a:rPr baseline="300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6328275" y="1579000"/>
            <a:ext cx="1922700" cy="1922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Up to</a:t>
            </a:r>
            <a:r>
              <a:rPr b="1" lang="en" sz="1300">
                <a:solidFill>
                  <a:srgbClr val="FFFFFF"/>
                </a:solidFill>
              </a:rPr>
              <a:t> </a:t>
            </a:r>
            <a:r>
              <a:rPr b="1" lang="en" sz="3800">
                <a:solidFill>
                  <a:srgbClr val="FFFFFF"/>
                </a:solidFill>
              </a:rPr>
              <a:t>75</a:t>
            </a:r>
            <a:r>
              <a:rPr b="1" lang="en" sz="3800">
                <a:solidFill>
                  <a:srgbClr val="FFFFFF"/>
                </a:solidFill>
              </a:rPr>
              <a:t>%</a:t>
            </a:r>
            <a:endParaRPr b="1" sz="3800">
              <a:solidFill>
                <a:srgbClr val="FFFFFF"/>
              </a:solidFill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973875" y="3577375"/>
            <a:ext cx="1761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Front line medical practitioners in the US in need of protection</a:t>
            </a:r>
            <a:r>
              <a:rPr baseline="300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893025" y="1579000"/>
            <a:ext cx="1922700" cy="1922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</a:rPr>
              <a:t>800k+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371075" y="4660175"/>
            <a:ext cx="8429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1. Statista, 2. Based on Florida vs NYC analysis, 3. 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Assuming no production timeline as finished goods in surplus are traded instead of being produced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make money</a:t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772" y="1942054"/>
            <a:ext cx="622698" cy="55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/>
        </p:nvSpPr>
        <p:spPr>
          <a:xfrm>
            <a:off x="5756100" y="1744975"/>
            <a:ext cx="31248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nvoice financing fee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1.25% of invoice value for 30 days</a:t>
            </a:r>
            <a:endParaRPr sz="2000"/>
          </a:p>
        </p:txBody>
      </p:sp>
      <p:sp>
        <p:nvSpPr>
          <p:cNvPr id="191" name="Google Shape;191;p21"/>
          <p:cNvSpPr txBox="1"/>
          <p:nvPr/>
        </p:nvSpPr>
        <p:spPr>
          <a:xfrm>
            <a:off x="308625" y="1248525"/>
            <a:ext cx="41148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Current Revenue Model: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1488850" y="3516750"/>
            <a:ext cx="29307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Onboard Suppliers / Manufacturers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(B2B Marketplace)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046" y="3713841"/>
            <a:ext cx="622685" cy="55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5756100" y="3516750"/>
            <a:ext cx="28839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White Label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essential equipment</a:t>
            </a:r>
            <a:endParaRPr sz="2000"/>
          </a:p>
        </p:txBody>
      </p:sp>
      <p:sp>
        <p:nvSpPr>
          <p:cNvPr id="195" name="Google Shape;195;p21"/>
          <p:cNvSpPr txBox="1"/>
          <p:nvPr/>
        </p:nvSpPr>
        <p:spPr>
          <a:xfrm>
            <a:off x="308625" y="2944100"/>
            <a:ext cx="41148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Future </a:t>
            </a: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Revenue Streams: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450" y="1942050"/>
            <a:ext cx="691880" cy="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7775" y="3713850"/>
            <a:ext cx="622675" cy="6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/>
        </p:nvSpPr>
        <p:spPr>
          <a:xfrm>
            <a:off x="1488850" y="1744975"/>
            <a:ext cx="29307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Transaction Fee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1.5% of transaction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